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0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7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239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58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16561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239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39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575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978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36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21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81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53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74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781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894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50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FAC26-E202-484F-99BB-04A34B7D1B5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1B77B-5686-4531-8E02-89DBC3D62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119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5821C-2F56-7D52-C469-F6340EC49D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solidFill>
                  <a:srgbClr val="7627BB"/>
                </a:solidFill>
                <a:effectLst/>
                <a:latin typeface="Google Sans"/>
              </a:rPr>
              <a:t>Building a 3-bit Flash Analog to Digital converter </a:t>
            </a:r>
            <a:br>
              <a:rPr lang="en-US" b="0" i="0" dirty="0">
                <a:solidFill>
                  <a:srgbClr val="7627BB"/>
                </a:solidFill>
                <a:effectLst/>
                <a:latin typeface="Google Sans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956851-658C-B6FA-FE72-E8EE1BCF59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4051852" cy="1655762"/>
          </a:xfrm>
        </p:spPr>
        <p:txBody>
          <a:bodyPr>
            <a:noAutofit/>
          </a:bodyPr>
          <a:lstStyle/>
          <a:p>
            <a:r>
              <a:rPr lang="en-US" sz="2400" dirty="0"/>
              <a:t>Group: B03</a:t>
            </a:r>
          </a:p>
          <a:p>
            <a:r>
              <a:rPr lang="en-US" sz="2400" dirty="0"/>
              <a:t>Md. Abu Horaira(26)</a:t>
            </a:r>
          </a:p>
          <a:p>
            <a:r>
              <a:rPr lang="en-US" sz="2400" dirty="0" err="1"/>
              <a:t>Shraban</a:t>
            </a:r>
            <a:r>
              <a:rPr lang="en-US" sz="2400" dirty="0"/>
              <a:t> </a:t>
            </a:r>
            <a:r>
              <a:rPr lang="en-US" sz="2400" dirty="0" err="1"/>
              <a:t>Karmoker</a:t>
            </a:r>
            <a:r>
              <a:rPr lang="en-US" sz="2400" dirty="0"/>
              <a:t> Avi(44)</a:t>
            </a:r>
          </a:p>
          <a:p>
            <a:r>
              <a:rPr lang="en-US" sz="2400" dirty="0"/>
              <a:t>Md. Adib Ahsan(60)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7FFE06-3413-C197-A757-60FB908E1864}"/>
              </a:ext>
            </a:extLst>
          </p:cNvPr>
          <p:cNvSpPr txBox="1"/>
          <p:nvPr/>
        </p:nvSpPr>
        <p:spPr>
          <a:xfrm>
            <a:off x="6255024" y="3386727"/>
            <a:ext cx="50060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Instructed By</a:t>
            </a:r>
          </a:p>
          <a:p>
            <a:r>
              <a:rPr lang="en-US" sz="3200" dirty="0"/>
              <a:t>Dr. Shabbir Ahmed</a:t>
            </a:r>
          </a:p>
          <a:p>
            <a:r>
              <a:rPr lang="en-US" sz="3200" dirty="0"/>
              <a:t>Dr. Md. </a:t>
            </a:r>
            <a:r>
              <a:rPr lang="en-US" sz="3200" dirty="0" err="1"/>
              <a:t>Rezaul</a:t>
            </a:r>
            <a:r>
              <a:rPr lang="en-US" sz="3200" dirty="0"/>
              <a:t> Karim</a:t>
            </a:r>
          </a:p>
        </p:txBody>
      </p:sp>
    </p:spTree>
    <p:extLst>
      <p:ext uri="{BB962C8B-B14F-4D97-AF65-F5344CB8AC3E}">
        <p14:creationId xmlns:p14="http://schemas.microsoft.com/office/powerpoint/2010/main" val="125142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BCCD0-4C6F-A104-1ECA-4300053A5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722" y="764373"/>
            <a:ext cx="10535478" cy="1293028"/>
          </a:xfrm>
        </p:spPr>
        <p:txBody>
          <a:bodyPr/>
          <a:lstStyle/>
          <a:p>
            <a:pPr algn="l"/>
            <a:r>
              <a:rPr lang="en-US" b="1" dirty="0"/>
              <a:t>Op-Amp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FF9BFA-6CCA-A049-A57B-06FF5FCAE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730" y="1690688"/>
            <a:ext cx="5953540" cy="392587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F37B93-8C3D-A0A1-1EA4-FF56333158D2}"/>
              </a:ext>
            </a:extLst>
          </p:cNvPr>
          <p:cNvSpPr txBox="1"/>
          <p:nvPr/>
        </p:nvSpPr>
        <p:spPr>
          <a:xfrm>
            <a:off x="970722" y="2176295"/>
            <a:ext cx="462500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Op-Amp is a amplifier with high gain and stability.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Can perform mathematical operations 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Consists of two input (inverting , non-inverting), one amplified output and two voltage supply(+v, -v) where the op-amp works.</a:t>
            </a:r>
          </a:p>
        </p:txBody>
      </p:sp>
    </p:spTree>
    <p:extLst>
      <p:ext uri="{BB962C8B-B14F-4D97-AF65-F5344CB8AC3E}">
        <p14:creationId xmlns:p14="http://schemas.microsoft.com/office/powerpoint/2010/main" val="47905857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B7E1F-10E1-414E-E46F-AFB0E18E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468"/>
            <a:ext cx="10668000" cy="1293028"/>
          </a:xfrm>
        </p:spPr>
        <p:txBody>
          <a:bodyPr/>
          <a:lstStyle/>
          <a:p>
            <a:pPr algn="l"/>
            <a:r>
              <a:rPr lang="en-US" b="1" dirty="0"/>
              <a:t>Comparator (Op-Amp)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121EB0-C5C0-72DF-486B-C262B9DDD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339" y="2301432"/>
            <a:ext cx="6550376" cy="295087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ACF1A3-397E-DFB1-253B-25F7449BF164}"/>
              </a:ext>
            </a:extLst>
          </p:cNvPr>
          <p:cNvSpPr txBox="1"/>
          <p:nvPr/>
        </p:nvSpPr>
        <p:spPr>
          <a:xfrm>
            <a:off x="838200" y="1514713"/>
            <a:ext cx="41512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Comparators are a type of circuits which compares two voltages and outputs either a 1 or 0 to indicate which is larger.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If voltage on the non-inverting input is higher, the output will create a positive voltage that amplifies the difference in input voltages.</a:t>
            </a:r>
          </a:p>
        </p:txBody>
      </p:sp>
    </p:spTree>
    <p:extLst>
      <p:ext uri="{BB962C8B-B14F-4D97-AF65-F5344CB8AC3E}">
        <p14:creationId xmlns:p14="http://schemas.microsoft.com/office/powerpoint/2010/main" val="191437272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BC25-BDF1-C37F-5D4A-54C7E941A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4551"/>
            <a:ext cx="8610600" cy="1293028"/>
          </a:xfrm>
        </p:spPr>
        <p:txBody>
          <a:bodyPr/>
          <a:lstStyle/>
          <a:p>
            <a:pPr algn="l"/>
            <a:r>
              <a:rPr lang="en-US" b="1" dirty="0"/>
              <a:t>Priority Encoder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F973C4-0293-0F3E-D631-87B3E0D3079B}"/>
              </a:ext>
            </a:extLst>
          </p:cNvPr>
          <p:cNvSpPr txBox="1"/>
          <p:nvPr/>
        </p:nvSpPr>
        <p:spPr>
          <a:xfrm>
            <a:off x="685800" y="2202766"/>
            <a:ext cx="5055647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Priority encoder contains 2^n input lines and n output lines.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When multiple input lines are active high at the same time, then the input that has the highest priority is considered first to generate the output.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9AE8837-9AEB-74D9-43DC-2752E2FE62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180355"/>
              </p:ext>
            </p:extLst>
          </p:nvPr>
        </p:nvGraphicFramePr>
        <p:xfrm>
          <a:off x="6251713" y="1411428"/>
          <a:ext cx="5458794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254">
                  <a:extLst>
                    <a:ext uri="{9D8B030D-6E8A-4147-A177-3AD203B41FA5}">
                      <a16:colId xmlns:a16="http://schemas.microsoft.com/office/drawing/2014/main" val="3424354883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1745682992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4046078664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45912730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3289951525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3003589704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2775059688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4109287113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324288505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1001244450"/>
                    </a:ext>
                  </a:extLst>
                </a:gridCol>
                <a:gridCol w="496254">
                  <a:extLst>
                    <a:ext uri="{9D8B030D-6E8A-4147-A177-3AD203B41FA5}">
                      <a16:colId xmlns:a16="http://schemas.microsoft.com/office/drawing/2014/main" val="1992663936"/>
                    </a:ext>
                  </a:extLst>
                </a:gridCol>
              </a:tblGrid>
              <a:tr h="327116">
                <a:tc>
                  <a:txBody>
                    <a:bodyPr/>
                    <a:lstStyle/>
                    <a:p>
                      <a:r>
                        <a:rPr lang="en-US" dirty="0"/>
                        <a:t>D0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124055"/>
                  </a:ext>
                </a:extLst>
              </a:tr>
              <a:tr h="327116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185415"/>
                  </a:ext>
                </a:extLst>
              </a:tr>
              <a:tr h="32711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474997"/>
                  </a:ext>
                </a:extLst>
              </a:tr>
              <a:tr h="32711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346979"/>
                  </a:ext>
                </a:extLst>
              </a:tr>
              <a:tr h="32711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95921"/>
                  </a:ext>
                </a:extLst>
              </a:tr>
              <a:tr h="32711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368257"/>
                  </a:ext>
                </a:extLst>
              </a:tr>
              <a:tr h="32711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8395628"/>
                  </a:ext>
                </a:extLst>
              </a:tr>
              <a:tr h="32711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24981"/>
                  </a:ext>
                </a:extLst>
              </a:tr>
              <a:tr h="327116"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90211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0CAC9FA-4A71-B9B9-4A29-3AD474D119BD}"/>
              </a:ext>
            </a:extLst>
          </p:cNvPr>
          <p:cNvSpPr txBox="1"/>
          <p:nvPr/>
        </p:nvSpPr>
        <p:spPr>
          <a:xfrm>
            <a:off x="6251712" y="1042096"/>
            <a:ext cx="3965713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INPUT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91D614-86E7-A588-EFE1-D7EA9BB0363A}"/>
              </a:ext>
            </a:extLst>
          </p:cNvPr>
          <p:cNvSpPr txBox="1"/>
          <p:nvPr/>
        </p:nvSpPr>
        <p:spPr>
          <a:xfrm>
            <a:off x="10217425" y="1042096"/>
            <a:ext cx="149308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OUTPUT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A76F66-6EAB-7A09-F251-C4B155B0593A}"/>
              </a:ext>
            </a:extLst>
          </p:cNvPr>
          <p:cNvSpPr txBox="1"/>
          <p:nvPr/>
        </p:nvSpPr>
        <p:spPr>
          <a:xfrm>
            <a:off x="6251712" y="4800241"/>
            <a:ext cx="55360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X indicates input will not have any effect on output</a:t>
            </a:r>
          </a:p>
        </p:txBody>
      </p:sp>
    </p:spTree>
    <p:extLst>
      <p:ext uri="{BB962C8B-B14F-4D97-AF65-F5344CB8AC3E}">
        <p14:creationId xmlns:p14="http://schemas.microsoft.com/office/powerpoint/2010/main" val="234009677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C93BC-6F3C-9B79-4B29-B6116042C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670" y="764373"/>
            <a:ext cx="10554530" cy="1293028"/>
          </a:xfrm>
        </p:spPr>
        <p:txBody>
          <a:bodyPr/>
          <a:lstStyle/>
          <a:p>
            <a:pPr algn="l"/>
            <a:r>
              <a:rPr lang="en-US" b="1" dirty="0"/>
              <a:t>Project circuit and Flash ADC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05FD2A-95CD-A7C1-5E88-F8CB846A5FB0}"/>
              </a:ext>
            </a:extLst>
          </p:cNvPr>
          <p:cNvSpPr txBox="1"/>
          <p:nvPr/>
        </p:nvSpPr>
        <p:spPr>
          <a:xfrm>
            <a:off x="951670" y="1783930"/>
            <a:ext cx="609765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Flash ADC is formed of a series of comparators, each one comparing the input signal to a unique reference voltage. 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Comparator outputs are connect to the inputs of a priority encoder circuit, which produces a binary output</a:t>
            </a:r>
            <a:r>
              <a:rPr lang="en-US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7FA9BA-7B05-DD8D-C525-800E76C9AB85}"/>
              </a:ext>
            </a:extLst>
          </p:cNvPr>
          <p:cNvSpPr txBox="1"/>
          <p:nvPr/>
        </p:nvSpPr>
        <p:spPr>
          <a:xfrm>
            <a:off x="951670" y="3786809"/>
            <a:ext cx="6097656" cy="2434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Steps: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Setting Reference Voltages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Setting and Comparing input Voltage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Priority Encoding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LED Display</a:t>
            </a:r>
          </a:p>
        </p:txBody>
      </p:sp>
    </p:spTree>
    <p:extLst>
      <p:ext uri="{BB962C8B-B14F-4D97-AF65-F5344CB8AC3E}">
        <p14:creationId xmlns:p14="http://schemas.microsoft.com/office/powerpoint/2010/main" val="11556215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E5B2F-B146-78E0-ECBB-E808A004E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794190"/>
            <a:ext cx="10217426" cy="1293028"/>
          </a:xfrm>
        </p:spPr>
        <p:txBody>
          <a:bodyPr/>
          <a:lstStyle/>
          <a:p>
            <a:pPr algn="l"/>
            <a:r>
              <a:rPr lang="en-US" b="1" dirty="0"/>
              <a:t>Project circuit and Flash ADC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C7C23D-BC54-C038-FF0C-C9C129B8BA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30" y="1762954"/>
            <a:ext cx="6200982" cy="4947822"/>
          </a:xfrm>
          <a:prstGeom prst="rect">
            <a:avLst/>
          </a:prstGeom>
        </p:spPr>
      </p:pic>
      <p:pic>
        <p:nvPicPr>
          <p:cNvPr id="7" name="VIDEOuP">
            <a:hlinkClick r:id="" action="ppaction://media"/>
            <a:extLst>
              <a:ext uri="{FF2B5EF4-FFF2-40B4-BE49-F238E27FC236}">
                <a16:creationId xmlns:a16="http://schemas.microsoft.com/office/drawing/2014/main" id="{72591ABA-F8A0-6EFF-D08B-ED79346D27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67512" y="2195620"/>
            <a:ext cx="5424488" cy="305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558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230F4-03CA-EFD3-D2B3-EA111F0B9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l"/>
            <a:r>
              <a:rPr lang="en-US" b="1" dirty="0"/>
              <a:t>Input voltage range for digital bits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C57D553-8A2B-23D1-1CD9-F71A0DF294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2800360"/>
              </p:ext>
            </p:extLst>
          </p:nvPr>
        </p:nvGraphicFramePr>
        <p:xfrm>
          <a:off x="685800" y="2193925"/>
          <a:ext cx="108204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0200">
                  <a:extLst>
                    <a:ext uri="{9D8B030D-6E8A-4147-A177-3AD203B41FA5}">
                      <a16:colId xmlns:a16="http://schemas.microsoft.com/office/drawing/2014/main" val="1075036202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25778428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Input voltage range (V)</a:t>
                      </a:r>
                    </a:p>
                  </a:txBody>
                  <a:tcPr marL="94090" marR="940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Binary Output</a:t>
                      </a:r>
                    </a:p>
                  </a:txBody>
                  <a:tcPr marL="94090" marR="94090"/>
                </a:tc>
                <a:extLst>
                  <a:ext uri="{0D108BD9-81ED-4DB2-BD59-A6C34878D82A}">
                    <a16:rowId xmlns:a16="http://schemas.microsoft.com/office/drawing/2014/main" val="3892317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0-0.625</a:t>
                      </a:r>
                    </a:p>
                  </a:txBody>
                  <a:tcPr marL="94090" marR="940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000</a:t>
                      </a:r>
                    </a:p>
                  </a:txBody>
                  <a:tcPr marL="94090" marR="94090"/>
                </a:tc>
                <a:extLst>
                  <a:ext uri="{0D108BD9-81ED-4DB2-BD59-A6C34878D82A}">
                    <a16:rowId xmlns:a16="http://schemas.microsoft.com/office/drawing/2014/main" val="3974740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0.625-1.25</a:t>
                      </a:r>
                    </a:p>
                  </a:txBody>
                  <a:tcPr marL="94090" marR="940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001</a:t>
                      </a:r>
                    </a:p>
                  </a:txBody>
                  <a:tcPr marL="94090" marR="94090"/>
                </a:tc>
                <a:extLst>
                  <a:ext uri="{0D108BD9-81ED-4DB2-BD59-A6C34878D82A}">
                    <a16:rowId xmlns:a16="http://schemas.microsoft.com/office/drawing/2014/main" val="2908324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1.25-1.875</a:t>
                      </a:r>
                    </a:p>
                  </a:txBody>
                  <a:tcPr marL="94090" marR="940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010</a:t>
                      </a:r>
                    </a:p>
                  </a:txBody>
                  <a:tcPr marL="94090" marR="94090"/>
                </a:tc>
                <a:extLst>
                  <a:ext uri="{0D108BD9-81ED-4DB2-BD59-A6C34878D82A}">
                    <a16:rowId xmlns:a16="http://schemas.microsoft.com/office/drawing/2014/main" val="2064561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1.875-2.5</a:t>
                      </a:r>
                    </a:p>
                  </a:txBody>
                  <a:tcPr marL="94090" marR="940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011</a:t>
                      </a:r>
                    </a:p>
                  </a:txBody>
                  <a:tcPr marL="94090" marR="94090"/>
                </a:tc>
                <a:extLst>
                  <a:ext uri="{0D108BD9-81ED-4DB2-BD59-A6C34878D82A}">
                    <a16:rowId xmlns:a16="http://schemas.microsoft.com/office/drawing/2014/main" val="181655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2.5-3.125</a:t>
                      </a:r>
                    </a:p>
                  </a:txBody>
                  <a:tcPr marL="94090" marR="940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marL="94090" marR="94090"/>
                </a:tc>
                <a:extLst>
                  <a:ext uri="{0D108BD9-81ED-4DB2-BD59-A6C34878D82A}">
                    <a16:rowId xmlns:a16="http://schemas.microsoft.com/office/drawing/2014/main" val="2991056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3.125-3.75</a:t>
                      </a:r>
                    </a:p>
                  </a:txBody>
                  <a:tcPr marL="94090" marR="940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101</a:t>
                      </a:r>
                    </a:p>
                  </a:txBody>
                  <a:tcPr marL="94090" marR="94090"/>
                </a:tc>
                <a:extLst>
                  <a:ext uri="{0D108BD9-81ED-4DB2-BD59-A6C34878D82A}">
                    <a16:rowId xmlns:a16="http://schemas.microsoft.com/office/drawing/2014/main" val="2176196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3.75-4.375</a:t>
                      </a:r>
                    </a:p>
                  </a:txBody>
                  <a:tcPr marL="94090" marR="940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110</a:t>
                      </a:r>
                    </a:p>
                  </a:txBody>
                  <a:tcPr marL="94090" marR="94090"/>
                </a:tc>
                <a:extLst>
                  <a:ext uri="{0D108BD9-81ED-4DB2-BD59-A6C34878D82A}">
                    <a16:rowId xmlns:a16="http://schemas.microsoft.com/office/drawing/2014/main" val="1209257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4.375-5</a:t>
                      </a:r>
                    </a:p>
                  </a:txBody>
                  <a:tcPr marL="94090" marR="940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</a:t>
                      </a:r>
                    </a:p>
                  </a:txBody>
                  <a:tcPr marL="94090" marR="94090"/>
                </a:tc>
                <a:extLst>
                  <a:ext uri="{0D108BD9-81ED-4DB2-BD59-A6C34878D82A}">
                    <a16:rowId xmlns:a16="http://schemas.microsoft.com/office/drawing/2014/main" val="420695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7101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8FD78-C332-BDB9-EBF0-B6483CD93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0643" y="754434"/>
            <a:ext cx="8610600" cy="1293028"/>
          </a:xfrm>
        </p:spPr>
        <p:txBody>
          <a:bodyPr/>
          <a:lstStyle/>
          <a:p>
            <a:pPr algn="l"/>
            <a:r>
              <a:rPr lang="en-US" b="1" dirty="0"/>
              <a:t>project pictures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90318A-85B1-2188-268F-8560F6CEFA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643" y="2193925"/>
            <a:ext cx="4024313" cy="402431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40F2DCA-2280-B5A5-A195-A5B9AF8C46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043" y="2193925"/>
            <a:ext cx="4024313" cy="4024313"/>
          </a:xfrm>
        </p:spPr>
      </p:pic>
    </p:spTree>
    <p:extLst>
      <p:ext uri="{BB962C8B-B14F-4D97-AF65-F5344CB8AC3E}">
        <p14:creationId xmlns:p14="http://schemas.microsoft.com/office/powerpoint/2010/main" val="3956438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F2DBA-FF1F-5313-8ECE-2C34FD2D76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1B7197-ECEC-3C88-2792-D8C5D9AFC0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80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89819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230</TotalTime>
  <Words>393</Words>
  <Application>Microsoft Office PowerPoint</Application>
  <PresentationFormat>Widescreen</PresentationFormat>
  <Paragraphs>151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Google Sans</vt:lpstr>
      <vt:lpstr>Vapor Trail</vt:lpstr>
      <vt:lpstr>Building a 3-bit Flash Analog to Digital converter  </vt:lpstr>
      <vt:lpstr>Op-Amp</vt:lpstr>
      <vt:lpstr>Comparator (Op-Amp)</vt:lpstr>
      <vt:lpstr>Priority Encoder</vt:lpstr>
      <vt:lpstr>Project circuit and Flash ADC</vt:lpstr>
      <vt:lpstr>Project circuit and Flash ADC</vt:lpstr>
      <vt:lpstr>Input voltage range for digital bits</vt:lpstr>
      <vt:lpstr>project pictures</vt:lpstr>
      <vt:lpstr>Summary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3-bit Flash Analog to Digital converter</dc:title>
  <dc:creator>Abu Horaira Tonmoy</dc:creator>
  <cp:lastModifiedBy>Abu Horaira Tonmoy</cp:lastModifiedBy>
  <cp:revision>38</cp:revision>
  <dcterms:created xsi:type="dcterms:W3CDTF">2024-05-15T21:18:37Z</dcterms:created>
  <dcterms:modified xsi:type="dcterms:W3CDTF">2024-05-16T16:14:18Z</dcterms:modified>
</cp:coreProperties>
</file>

<file path=docProps/thumbnail.jpeg>
</file>